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PT Sans Narrow" panose="020B0506020203020204" pitchFamily="3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3e1a9fc47_0_2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3e1a9fc47_0_2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2e19a8d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2e19a8d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2e19a8d1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2e19a8d1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2e19a8d1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2e19a8d1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2e19a8d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2e19a8d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947f564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947f564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947f564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947f564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947f564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947f564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2e19a8d1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2e19a8d1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2e19a8d1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2e19a8d1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2e19a8d1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2e19a8d1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3e1a9fc47_0_2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3e1a9fc47_0_2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947f564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947f564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2e19a8ca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2e19a8ca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947f564d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947f564d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2e19a8ca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2e19a8ca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947f564d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947f564d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947f564d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947f564d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2e19a8ca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2e19a8ca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947f564d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947f564d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947f564d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947f564d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947f564d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947f564d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2e19a8c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2e19a8c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2e19a8ca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2e19a8ca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2e19a8ca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2e19a8ca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2e19a8d1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2e19a8d1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2e19a8ca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2e19a8ca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2e19a8d1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2e19a8d1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2e19a8d1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2e19a8d1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nifood.ne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rive.google.com/open?id=0B-L1rGXV4PtMVWNYXzVRWUVhcW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Headfirst into a website!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Mainul Chowdhury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HTML</a:t>
            </a: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Let’s prepare the structure of the section. </a:t>
            </a:r>
            <a:endParaRPr>
              <a:solidFill>
                <a:srgbClr val="282C34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For the top bar, get a nav element and place the logo image, and the four navigation links (food delivery, how it works, our cities, sign up). </a:t>
            </a:r>
            <a:endParaRPr>
              <a:solidFill>
                <a:srgbClr val="282C34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It is more meaningful to place the navigation links in an unordered list of items. This way it will be easier to apply styles to them as a whole, if needed. </a:t>
            </a:r>
            <a:endParaRPr>
              <a:solidFill>
                <a:srgbClr val="282C34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The text is an h1 element. </a:t>
            </a:r>
            <a:endParaRPr>
              <a:solidFill>
                <a:srgbClr val="282C34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The buttons are actually anchor tags. </a:t>
            </a:r>
            <a:endParaRPr>
              <a:solidFill>
                <a:srgbClr val="282C34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Place everything in header element</a:t>
            </a:r>
            <a:endParaRPr>
              <a:solidFill>
                <a:srgbClr val="282C3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HTML</a:t>
            </a: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7514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Write the HTML codes. The page will probably look hideous with only HTML, but it’s okay.  We will style it with CSS</a:t>
            </a:r>
            <a:endParaRPr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We even can’t see the logo! Use inspect element to check if it exists. </a:t>
            </a:r>
            <a:endParaRPr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100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Let’s add a background image to make it better. </a:t>
            </a:r>
            <a:endParaRPr>
              <a:solidFill>
                <a:srgbClr val="282C34"/>
              </a:solidFill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t="27927"/>
          <a:stretch/>
        </p:blipFill>
        <p:spPr>
          <a:xfrm>
            <a:off x="5479400" y="1266325"/>
            <a:ext cx="3352900" cy="370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HTML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475" y="1264650"/>
            <a:ext cx="6491049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CSS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Since it is a good practice, we start with this - </a:t>
            </a:r>
            <a:endParaRPr>
              <a:solidFill>
                <a:srgbClr val="282C34"/>
              </a:solidFill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282C34"/>
              </a:solidFill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282C34"/>
              </a:solidFill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282C34"/>
              </a:solidFill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We will be using Lato font for this project. </a:t>
            </a:r>
            <a:endParaRPr>
              <a:solidFill>
                <a:srgbClr val="282C34"/>
              </a:solidFill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000" y="1740625"/>
            <a:ext cx="3377000" cy="15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CSS</a:t>
            </a:r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To get the font, 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fonts</a:t>
            </a:r>
            <a:r>
              <a:rPr lang="en">
                <a:solidFill>
                  <a:srgbClr val="282C34"/>
                </a:solidFill>
              </a:rPr>
              <a:t> and search it up.  </a:t>
            </a:r>
            <a:endParaRPr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Click on the styles that you want. For this project, choose normal 100, 300, 400.</a:t>
            </a:r>
            <a:endParaRPr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On the sidebar, copy the generated CSS. Past in index.html in head section. </a:t>
            </a:r>
            <a:endParaRPr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100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And configure the CSS like this. This configuration is up to my taste, so feel free to modify it to your liking. </a:t>
            </a:r>
            <a:endParaRPr>
              <a:solidFill>
                <a:srgbClr val="282C3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CSS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1000"/>
              </a:spcBef>
              <a:spcAft>
                <a:spcPts val="100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With this, we select the HTML tag and have this style applied to all its children - </a:t>
            </a:r>
            <a:endParaRPr>
              <a:solidFill>
                <a:srgbClr val="282C34"/>
              </a:solidFill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950" y="2110525"/>
            <a:ext cx="4351400" cy="18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CSS</a:t>
            </a: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Now select the header element and apply hero.jpg as it’s background image.</a:t>
            </a:r>
            <a:endParaRPr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The view will improve, but not as much. This is because of the color scheme of the photo. Hence it is always a very good idea to have a linear gradient over any background image that you use. </a:t>
            </a:r>
            <a:endParaRPr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100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In CSS, we use linear gradient like this</a:t>
            </a:r>
            <a:br>
              <a:rPr lang="en">
                <a:solidFill>
                  <a:srgbClr val="282C34"/>
                </a:solidFill>
              </a:rPr>
            </a:br>
            <a:r>
              <a:rPr lang="en">
                <a:solidFill>
                  <a:srgbClr val="282C34"/>
                </a:solidFill>
              </a:rPr>
              <a:t>background-image: linear-gradient( color-stop1, color-stop2);</a:t>
            </a:r>
            <a:endParaRPr>
              <a:solidFill>
                <a:srgbClr val="282C3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CSS</a:t>
            </a:r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The style looks like this - </a:t>
            </a:r>
            <a:endParaRPr>
              <a:solidFill>
                <a:srgbClr val="282C34"/>
              </a:solidFill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282C34"/>
              </a:solidFill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282C34"/>
              </a:solidFill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282C34"/>
              </a:solidFill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282C34"/>
              </a:solidFill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282C34"/>
              </a:solidFill>
            </a:endParaRPr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50" y="1862050"/>
            <a:ext cx="8190301" cy="19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header</a:t>
            </a:r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I have used RGBA (red green blue alpha) colors in linear gradient. Alpha stands for opacity. Alpha = 1 means the color will be fully opaque, while alpha = 0 means it will be fully transparent. </a:t>
            </a:r>
            <a:endParaRPr>
              <a:solidFill>
                <a:srgbClr val="282C34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I have used the same color twice in linear gradient because I don’t need a gradient. I want a solid color as the background. </a:t>
            </a:r>
            <a:endParaRPr>
              <a:solidFill>
                <a:srgbClr val="282C34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The background image is added with url(‘location’). </a:t>
            </a:r>
            <a:endParaRPr>
              <a:solidFill>
                <a:srgbClr val="282C34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Linear gradient falls on top of the background image. </a:t>
            </a:r>
            <a:endParaRPr>
              <a:solidFill>
                <a:srgbClr val="282C34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header</a:t>
            </a:r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Background size cover fits the image in the background with its aspect ratio intact.</a:t>
            </a:r>
            <a:endParaRPr>
              <a:solidFill>
                <a:srgbClr val="282C34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Height 100vh tells the height to be 100% of the view port. </a:t>
            </a:r>
            <a:endParaRPr>
              <a:solidFill>
                <a:srgbClr val="282C34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Background attachment fixed keeps the image fixed in the background while we scroll.</a:t>
            </a:r>
            <a:endParaRPr>
              <a:solidFill>
                <a:srgbClr val="282C34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The view will have improved, but it’s still awful. </a:t>
            </a:r>
            <a:endParaRPr>
              <a:solidFill>
                <a:srgbClr val="282C3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create a website!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header</a:t>
            </a:r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Notice that the elements are sticking to the left side of the screen. Of course we don’t want that. </a:t>
            </a:r>
            <a:endParaRPr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So we add a max width of 1140 (which should be okay for most computer screens) and set the margin to auto to center horizontally. </a:t>
            </a:r>
            <a:endParaRPr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100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In fact, we will be using this class a lot on our website. </a:t>
            </a:r>
            <a:endParaRPr>
              <a:solidFill>
                <a:srgbClr val="282C34"/>
              </a:solidFill>
            </a:endParaRPr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875" y="3615025"/>
            <a:ext cx="2507925" cy="13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header</a:t>
            </a:r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Next, we want the hero textbox aligned in the center of the screen. There is a neat little trick that we can use for this. Play around with the code and see if you can discover what each line of code does - </a:t>
            </a:r>
            <a:endParaRPr>
              <a:solidFill>
                <a:srgbClr val="282C34"/>
              </a:solidFill>
            </a:endParaRPr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850" y="2526675"/>
            <a:ext cx="4274425" cy="19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header</a:t>
            </a:r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The text in the hero textbox is really difficult to read. Let’s change its color to white, and text size to something large. </a:t>
            </a:r>
            <a:endParaRPr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But instead of specifying the text size in px, like 48px, it is better to do font-size: 240%. That way, the size is relative, and it will adapt automatically to different device displays. </a:t>
            </a:r>
            <a:endParaRPr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Text this large looks very strange. It is actually a rule that larger text should be smaller in font weight. Let’s tone down the font weight to 300.</a:t>
            </a:r>
            <a:endParaRPr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100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If the words look too congested, change the word-spacing. 4 looks fine to me</a:t>
            </a:r>
            <a:endParaRPr>
              <a:solidFill>
                <a:srgbClr val="282C34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header</a:t>
            </a:r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 dirty="0">
                <a:solidFill>
                  <a:srgbClr val="282C34"/>
                </a:solidFill>
              </a:rPr>
              <a:t>Use text-transform: uppercase to change everything to uppercase.  </a:t>
            </a:r>
            <a:endParaRPr dirty="0"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 dirty="0">
                <a:solidFill>
                  <a:srgbClr val="282C34"/>
                </a:solidFill>
              </a:rPr>
              <a:t>Resize the logo. Set the height to 100px and width to auto. That preserves the aspect ratio.</a:t>
            </a:r>
            <a:endParaRPr dirty="0"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 dirty="0">
                <a:solidFill>
                  <a:srgbClr val="282C34"/>
                </a:solidFill>
              </a:rPr>
              <a:t>Now to style nav items. I have done it using floats. But it should be easier with flexboxes. </a:t>
            </a:r>
            <a:endParaRPr dirty="0"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 dirty="0">
                <a:solidFill>
                  <a:srgbClr val="282C34"/>
                </a:solidFill>
              </a:rPr>
              <a:t>Each nav item should be an anchor tag with href=”#”. This makes a dummy link. </a:t>
            </a:r>
            <a:endParaRPr dirty="0"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1000"/>
              </a:spcAft>
              <a:buClr>
                <a:srgbClr val="282C34"/>
              </a:buClr>
              <a:buSzPts val="1800"/>
              <a:buChar char="●"/>
            </a:pPr>
            <a:r>
              <a:rPr lang="en" dirty="0">
                <a:solidFill>
                  <a:srgbClr val="282C34"/>
                </a:solidFill>
              </a:rPr>
              <a:t>Give a transparent bottom border to the anchor tags. </a:t>
            </a:r>
            <a:endParaRPr dirty="0">
              <a:solidFill>
                <a:srgbClr val="282C34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header</a:t>
            </a:r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This should happen on hover -</a:t>
            </a:r>
            <a:endParaRPr>
              <a:solidFill>
                <a:srgbClr val="282C34"/>
              </a:solidFill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282C34"/>
              </a:solidFill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Can you find out the purpose of the transparent border instructed in the previous slide? </a:t>
            </a:r>
            <a:endParaRPr>
              <a:solidFill>
                <a:srgbClr val="282C34"/>
              </a:solidFill>
            </a:endParaRPr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100" y="1862759"/>
            <a:ext cx="44958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header</a:t>
            </a:r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This vertical centering should be easy with flexboxes</a:t>
            </a:r>
            <a:endParaRPr>
              <a:solidFill>
                <a:srgbClr val="282C34"/>
              </a:solidFill>
            </a:endParaRPr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8498"/>
            <a:ext cx="9143998" cy="964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Buttons</a:t>
            </a:r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661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All that is left now is to style the link as buttons</a:t>
            </a:r>
            <a:endParaRPr>
              <a:solidFill>
                <a:srgbClr val="282C34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Text-decoration: none removes the underline from text</a:t>
            </a:r>
            <a:endParaRPr>
              <a:solidFill>
                <a:srgbClr val="282C34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120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Rest is self explanatory.</a:t>
            </a:r>
            <a:endParaRPr>
              <a:solidFill>
                <a:srgbClr val="282C34"/>
              </a:solidFill>
            </a:endParaRPr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450" y="1913275"/>
            <a:ext cx="3282975" cy="20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438" y="3922075"/>
            <a:ext cx="3738750" cy="9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Buttons</a:t>
            </a:r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307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You will notice that I have coded the buttons this way -</a:t>
            </a:r>
            <a:endParaRPr>
              <a:solidFill>
                <a:srgbClr val="282C3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82C3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82C34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The reason why I have coded three classes is to keep the similarities in btn class and the dissimilarities in btn-full and btn-ghost. </a:t>
            </a:r>
            <a:endParaRPr>
              <a:solidFill>
                <a:srgbClr val="282C34"/>
              </a:solidFill>
            </a:endParaRPr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625" y="1792300"/>
            <a:ext cx="6001125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625" y="3511752"/>
            <a:ext cx="3716375" cy="125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9"/>
          <p:cNvPicPr preferRelativeResize="0"/>
          <p:nvPr/>
        </p:nvPicPr>
        <p:blipFill rotWithShape="1">
          <a:blip r:embed="rId5">
            <a:alphaModFix/>
          </a:blip>
          <a:srcRect b="19633"/>
          <a:stretch/>
        </p:blipFill>
        <p:spPr>
          <a:xfrm>
            <a:off x="4782950" y="3564875"/>
            <a:ext cx="3212075" cy="11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Buttons</a:t>
            </a:r>
            <a:endParaRPr/>
          </a:p>
        </p:txBody>
      </p:sp>
      <p:sp>
        <p:nvSpPr>
          <p:cNvPr id="244" name="Google Shape;244;p4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5504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This coding style not only reduces duplication, but also encourages code reuse. </a:t>
            </a:r>
            <a:endParaRPr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For example, I may want more rounded button but with different colors. In that case, those buttons will be able to reuse the class btn.</a:t>
            </a:r>
            <a:endParaRPr>
              <a:solidFill>
                <a:srgbClr val="282C34"/>
              </a:solidFill>
            </a:endParaRPr>
          </a:p>
        </p:txBody>
      </p:sp>
      <p:pic>
        <p:nvPicPr>
          <p:cNvPr id="245" name="Google Shape;245;p40"/>
          <p:cNvPicPr preferRelativeResize="0"/>
          <p:nvPr/>
        </p:nvPicPr>
        <p:blipFill rotWithShape="1">
          <a:blip r:embed="rId3">
            <a:alphaModFix/>
          </a:blip>
          <a:srcRect r="3577"/>
          <a:stretch/>
        </p:blipFill>
        <p:spPr>
          <a:xfrm>
            <a:off x="5065800" y="1674963"/>
            <a:ext cx="3997825" cy="24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 designing this section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out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 dirty="0">
                <a:solidFill>
                  <a:srgbClr val="282C34"/>
                </a:solidFill>
              </a:rPr>
              <a:t>In this and the next series of lectures, we will be aiming at creating a modern website with top class, professional design. </a:t>
            </a:r>
            <a:endParaRPr dirty="0">
              <a:solidFill>
                <a:srgbClr val="282C34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 dirty="0">
                <a:solidFill>
                  <a:srgbClr val="282C34"/>
                </a:solidFill>
              </a:rPr>
              <a:t>We will be cloning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this website</a:t>
            </a:r>
            <a:r>
              <a:rPr lang="en" dirty="0">
                <a:solidFill>
                  <a:srgbClr val="282C34"/>
                </a:solidFill>
              </a:rPr>
              <a:t>.</a:t>
            </a:r>
            <a:endParaRPr dirty="0">
              <a:solidFill>
                <a:srgbClr val="282C34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 dirty="0">
                <a:solidFill>
                  <a:srgbClr val="282C34"/>
                </a:solidFill>
              </a:rPr>
              <a:t>In this lecture, we will create the header. </a:t>
            </a:r>
            <a:endParaRPr dirty="0">
              <a:solidFill>
                <a:srgbClr val="282C34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 dirty="0">
                <a:solidFill>
                  <a:srgbClr val="282C34"/>
                </a:solidFill>
              </a:rPr>
              <a:t>To get started, download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the resources</a:t>
            </a:r>
            <a:r>
              <a:rPr lang="en" dirty="0">
                <a:solidFill>
                  <a:srgbClr val="282C34"/>
                </a:solidFill>
              </a:rPr>
              <a:t> for this project. </a:t>
            </a:r>
            <a:endParaRPr dirty="0">
              <a:solidFill>
                <a:srgbClr val="282C34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 dirty="0">
                <a:solidFill>
                  <a:srgbClr val="282C34"/>
                </a:solidFill>
              </a:rPr>
              <a:t>Create a resources folder and keep your css file here. </a:t>
            </a:r>
            <a:endParaRPr dirty="0">
              <a:solidFill>
                <a:srgbClr val="282C34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282C34"/>
              </a:buClr>
              <a:buSzPts val="1800"/>
              <a:buChar char="●"/>
            </a:pPr>
            <a:r>
              <a:rPr lang="en" dirty="0">
                <a:solidFill>
                  <a:srgbClr val="282C34"/>
                </a:solidFill>
              </a:rPr>
              <a:t>In the resource folder, create an image folder and move the downloaded resources here.</a:t>
            </a:r>
            <a:endParaRPr dirty="0">
              <a:solidFill>
                <a:srgbClr val="282C3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header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383" y="1152425"/>
            <a:ext cx="6897687" cy="399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header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143" y="1152425"/>
            <a:ext cx="6897708" cy="399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out: Semantic elements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header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The previous picture highlights the parts of this section. </a:t>
            </a:r>
            <a:endParaRPr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For this project, we will also be using semantic HTML. </a:t>
            </a:r>
            <a:endParaRPr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“Semantic HTML” refers to the idea that all your HTML markup should convey the underlying meaning of your content—not its appearance.</a:t>
            </a:r>
            <a:endParaRPr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100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There’s a whole set of elements designed for the sole purpose of adding more meaning to the overall layout of a web page. They’re called “sectioning elements”.</a:t>
            </a:r>
            <a:endParaRPr>
              <a:solidFill>
                <a:srgbClr val="282C3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header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5434500" cy="3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The sectioning elements look something like this -&gt;</a:t>
            </a:r>
            <a:endParaRPr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Using these as an alternative to &lt;div&gt; elements is an important aspect of modern web development because it makes it easier for search engines, screen readers, and other machines to identify the different parts of your website. </a:t>
            </a:r>
            <a:endParaRPr>
              <a:solidFill>
                <a:srgbClr val="282C34"/>
              </a:solidFill>
            </a:endParaRPr>
          </a:p>
          <a:p>
            <a:pPr marL="457200" lvl="0" indent="-342900" algn="just" rtl="0">
              <a:spcBef>
                <a:spcPts val="1000"/>
              </a:spcBef>
              <a:spcAft>
                <a:spcPts val="100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It also helps you as a developer keep your site organized, which, in turn, makes it easier to maintain.</a:t>
            </a:r>
            <a:endParaRPr>
              <a:solidFill>
                <a:srgbClr val="282C34"/>
              </a:solidFill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525" y="1338600"/>
            <a:ext cx="25336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header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5434500" cy="3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1000"/>
              </a:spcBef>
              <a:spcAft>
                <a:spcPts val="1000"/>
              </a:spcAft>
              <a:buClr>
                <a:srgbClr val="282C34"/>
              </a:buClr>
              <a:buSzPts val="1800"/>
              <a:buChar char="●"/>
            </a:pPr>
            <a:r>
              <a:rPr lang="en">
                <a:solidFill>
                  <a:srgbClr val="282C34"/>
                </a:solidFill>
              </a:rPr>
              <a:t>See the difference - </a:t>
            </a:r>
            <a:endParaRPr>
              <a:solidFill>
                <a:srgbClr val="282C34"/>
              </a:solidFill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198" y="1830295"/>
            <a:ext cx="4345603" cy="34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1224</Words>
  <Application>Microsoft Office PowerPoint</Application>
  <PresentationFormat>On-screen Show (16:9)</PresentationFormat>
  <Paragraphs>106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PT Sans Narrow</vt:lpstr>
      <vt:lpstr>Open Sans</vt:lpstr>
      <vt:lpstr>Tropic</vt:lpstr>
      <vt:lpstr>Headfirst into a website!</vt:lpstr>
      <vt:lpstr>Let’s create a website!</vt:lpstr>
      <vt:lpstr>Starting out</vt:lpstr>
      <vt:lpstr>The header</vt:lpstr>
      <vt:lpstr>The header</vt:lpstr>
      <vt:lpstr>Starting out: Semantic elements</vt:lpstr>
      <vt:lpstr>The header</vt:lpstr>
      <vt:lpstr>The header</vt:lpstr>
      <vt:lpstr>The header</vt:lpstr>
      <vt:lpstr>The HTML</vt:lpstr>
      <vt:lpstr>The HTML</vt:lpstr>
      <vt:lpstr>The HTML</vt:lpstr>
      <vt:lpstr>The CSS</vt:lpstr>
      <vt:lpstr>The CSS</vt:lpstr>
      <vt:lpstr>The CSS</vt:lpstr>
      <vt:lpstr>The CSS</vt:lpstr>
      <vt:lpstr>The CSS</vt:lpstr>
      <vt:lpstr>The header</vt:lpstr>
      <vt:lpstr>The header</vt:lpstr>
      <vt:lpstr>The header</vt:lpstr>
      <vt:lpstr>The header</vt:lpstr>
      <vt:lpstr>The header</vt:lpstr>
      <vt:lpstr>The header</vt:lpstr>
      <vt:lpstr>The header</vt:lpstr>
      <vt:lpstr>The header</vt:lpstr>
      <vt:lpstr>Buttons</vt:lpstr>
      <vt:lpstr>Buttons</vt:lpstr>
      <vt:lpstr>Buttons</vt:lpstr>
      <vt:lpstr>Finish designing this section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Headfirst into a website!</dc:title>
  <dc:creator>Anthony</dc:creator>
  <cp:lastModifiedBy>Anthony</cp:lastModifiedBy>
  <cp:revision>6</cp:revision>
  <dcterms:modified xsi:type="dcterms:W3CDTF">2022-10-12T14:34:38Z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65e3ec-2057-4a1c-aac9-900f17f24dd1_Enabled">
    <vt:lpwstr>true</vt:lpwstr>
  </property>
  <property fmtid="{D5CDD505-2E9C-101B-9397-08002B2CF9AE}" pid="3" name="MSIP_Label_ba65e3ec-2057-4a1c-aac9-900f17f24dd1_SetDate">
    <vt:lpwstr>2022-10-12T14:34:28Z</vt:lpwstr>
  </property>
  <property fmtid="{D5CDD505-2E9C-101B-9397-08002B2CF9AE}" pid="4" name="MSIP_Label_ba65e3ec-2057-4a1c-aac9-900f17f24dd1_Method">
    <vt:lpwstr>Standard</vt:lpwstr>
  </property>
  <property fmtid="{D5CDD505-2E9C-101B-9397-08002B2CF9AE}" pid="5" name="MSIP_Label_ba65e3ec-2057-4a1c-aac9-900f17f24dd1_Name">
    <vt:lpwstr>defa4170-0d19-0005-0004-bc88714345d2</vt:lpwstr>
  </property>
  <property fmtid="{D5CDD505-2E9C-101B-9397-08002B2CF9AE}" pid="6" name="MSIP_Label_ba65e3ec-2057-4a1c-aac9-900f17f24dd1_SiteId">
    <vt:lpwstr>61f86c18-3283-4e11-ac6e-accd12e10ed4</vt:lpwstr>
  </property>
  <property fmtid="{D5CDD505-2E9C-101B-9397-08002B2CF9AE}" pid="7" name="MSIP_Label_ba65e3ec-2057-4a1c-aac9-900f17f24dd1_ActionId">
    <vt:lpwstr>d0a845ec-8de9-4f5c-92b3-a802e992d0c6</vt:lpwstr>
  </property>
  <property fmtid="{D5CDD505-2E9C-101B-9397-08002B2CF9AE}" pid="8" name="MSIP_Label_ba65e3ec-2057-4a1c-aac9-900f17f24dd1_ContentBits">
    <vt:lpwstr>0</vt:lpwstr>
  </property>
</Properties>
</file>